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8" r:id="rId12"/>
  </p:sldIdLst>
  <p:sldSz cx="18288000" cy="10287000"/>
  <p:notesSz cx="6858000" cy="9144000"/>
  <p:embeddedFontLst>
    <p:embeddedFont>
      <p:font typeface="Calibri" pitchFamily="34" charset="0"/>
      <p:regular r:id="rId14"/>
      <p:bold r:id="rId15"/>
      <p:italic r:id="rId16"/>
      <p:boldItalic r:id="rId17"/>
    </p:embeddedFont>
    <p:embeddedFont>
      <p:font typeface="Clear Sans Regular Bold"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p:scale>
          <a:sx n="46" d="100"/>
          <a:sy n="46" d="100"/>
        </p:scale>
        <p:origin x="-514"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layout/>
      <c:overlay val="0"/>
      <c:spPr>
        <a:noFill/>
        <a:ln>
          <a:noFill/>
        </a:ln>
        <a:effectLst/>
      </c:sp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xmlns:c16r2="http://schemas.microsoft.com/office/drawing/2015/06/char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168540416"/>
        <c:axId val="169333120"/>
      </c:barChart>
      <c:catAx>
        <c:axId val="1685404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9333120"/>
        <c:crosses val="autoZero"/>
        <c:auto val="1"/>
        <c:lblAlgn val="ctr"/>
        <c:lblOffset val="100"/>
        <c:noMultiLvlLbl val="0"/>
      </c:catAx>
      <c:valAx>
        <c:axId val="1693331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40416"/>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layout/>
      <c:overlay val="0"/>
      <c:spPr>
        <a:noFill/>
        <a:ln>
          <a:noFill/>
        </a:ln>
        <a:effectLst/>
      </c:sp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xmlns:c16r2="http://schemas.microsoft.com/office/drawing/2015/06/char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xmlns:c16r2="http://schemas.microsoft.com/office/drawing/2015/06/char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Good</a:t>
            </a:r>
            <a:r>
              <a:rPr lang="en-US" baseline="0" dirty="0" smtClean="0"/>
              <a:t> </a:t>
            </a:r>
            <a:r>
              <a:rPr lang="en-US" dirty="0" smtClean="0"/>
              <a:t>morning, everyone. Thank you for joining this presentation. Today, I’ll walk you through our analysis of Social Buzz’s content performance. Our goal is to identify the top 5 content categories that drive the most engagement. By leveraging data-driven insights, we aim to help Social Buzz optimize its content strategy and maximize user engagement. Let’s get started!</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to summarize:</a:t>
            </a:r>
          </a:p>
          <a:p>
            <a:pPr lvl="0"/>
            <a:endParaRPr lang="en-US" dirty="0" smtClean="0"/>
          </a:p>
          <a:p>
            <a:pPr lvl="0"/>
            <a:r>
              <a:rPr lang="en-US" dirty="0" smtClean="0"/>
              <a:t>We tackled this task and found the top 5 most popular categories as asked, but we also went one step further.</a:t>
            </a:r>
          </a:p>
          <a:p>
            <a:pPr lvl="0"/>
            <a:endParaRPr lang="en-US" dirty="0" smtClean="0"/>
          </a:p>
          <a:p>
            <a:pPr lvl="0"/>
            <a:r>
              <a:rPr lang="en-US" dirty="0" smtClean="0"/>
              <a:t>- We found that food and culture are the two most popular categories, suggesting that users like "real-life" content</a:t>
            </a:r>
          </a:p>
          <a:p>
            <a:pPr lvl="0"/>
            <a:r>
              <a:rPr lang="en-US" dirty="0" smtClean="0"/>
              <a:t>- We also found that soccer was the third most popular, perhaps due to the tournament coming up. This presents a massive opportunity for Social Buzz to ride on this global event, as all eyes will be on it as well as the players.</a:t>
            </a:r>
          </a:p>
          <a:p>
            <a:pPr lvl="0"/>
            <a:r>
              <a:rPr lang="en-US" dirty="0" smtClean="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This slide outlines what we will cover in today's presentation. First, we’ll start with a quick </a:t>
            </a:r>
            <a:r>
              <a:rPr lang="en-US" b="1" dirty="0" smtClean="0"/>
              <a:t>recap of the project</a:t>
            </a:r>
            <a:r>
              <a:rPr lang="en-US" dirty="0" smtClean="0"/>
              <a:t> to ensure everyone is aligned. Then, we’ll define the </a:t>
            </a:r>
            <a:r>
              <a:rPr lang="en-US" b="1" dirty="0" smtClean="0"/>
              <a:t>problem statement</a:t>
            </a:r>
            <a:r>
              <a:rPr lang="en-US" dirty="0" smtClean="0"/>
              <a:t> that our analysis addresses. Next, I’ll introduce </a:t>
            </a:r>
            <a:r>
              <a:rPr lang="en-US" b="1" dirty="0" smtClean="0"/>
              <a:t>our analytics team</a:t>
            </a:r>
            <a:r>
              <a:rPr lang="en-US" dirty="0" smtClean="0"/>
              <a:t> and their roles in this project. After that, I’ll walk you through the </a:t>
            </a:r>
            <a:r>
              <a:rPr lang="en-US" b="1" dirty="0" smtClean="0"/>
              <a:t>process</a:t>
            </a:r>
            <a:r>
              <a:rPr lang="en-US" dirty="0" smtClean="0"/>
              <a:t> we followed to clean, model, and analyze the data. We will then dive into </a:t>
            </a:r>
            <a:r>
              <a:rPr lang="en-US" b="1" dirty="0" smtClean="0"/>
              <a:t>key insights</a:t>
            </a:r>
            <a:r>
              <a:rPr lang="en-US" dirty="0" smtClean="0"/>
              <a:t> from our findings, and finally, wrap up with a </a:t>
            </a:r>
            <a:r>
              <a:rPr lang="en-US" b="1" dirty="0" smtClean="0"/>
              <a:t>summary</a:t>
            </a:r>
            <a:r>
              <a:rPr lang="en-US" dirty="0" smtClean="0"/>
              <a:t> and potential next steps.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Before diving into the insights, let’s quickly recap the project scope and objectives.</a:t>
            </a:r>
          </a:p>
          <a:p>
            <a:r>
              <a:rPr lang="en-US" dirty="0" smtClean="0"/>
              <a:t>Social Buzz, a rapidly growing social media platform, is preparing for its IPO. With millions of users generating vast amounts of content daily, they need a clear understanding of their content performance and audience engagement.</a:t>
            </a:r>
          </a:p>
          <a:p>
            <a:r>
              <a:rPr lang="en-US" dirty="0" smtClean="0"/>
              <a:t>Our role in this project has been to analyze Social Buzz’s content data, identify key trends, and provide data-driven insights into which categories perform best. This will not only help optimize their content strategy but also support their IPO by showcasing data-backed growth potential to investors.</a:t>
            </a:r>
          </a:p>
          <a:p>
            <a:r>
              <a:rPr lang="en-US" dirty="0" smtClean="0"/>
              <a:t>Through structured data analysis, we aim to highlight the most popular content categories, helping Social Buzz make strategic decisions that drive engagement and long-term success.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Social Buzz has seen impressive growth, now reaching over 500 million active users each month. However, this rapid expansion has presented significant challenges.</a:t>
            </a:r>
          </a:p>
          <a:p>
            <a:r>
              <a:rPr lang="en-US" dirty="0" smtClean="0"/>
              <a:t>Firstly, managing and analyzing vast amounts of unstructured data has become increasingly difficult. Without effective data practices, valuable insights may be missed, impacting decision-making and user engagement.</a:t>
            </a:r>
          </a:p>
          <a:p>
            <a:r>
              <a:rPr lang="en-US" dirty="0" smtClean="0"/>
              <a:t>Secondly, with an upcoming IPO, it is crucial for Social Buzz to have robust data insights that not only optimize current operations but also inspire confidence among potential investors.</a:t>
            </a:r>
          </a:p>
          <a:p>
            <a:r>
              <a:rPr lang="en-US" dirty="0" smtClean="0"/>
              <a:t>Our objective is to address these challenges by providing actionable insights into content performance and supporting Social Buzz’s journey toward a successful IPO.</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Now, let me introduce you to the key members of our analytics team who have worked on this project.</a:t>
            </a:r>
          </a:p>
          <a:p>
            <a:r>
              <a:rPr lang="en-US" b="1" dirty="0" smtClean="0"/>
              <a:t>Andrew Fleming, Chief Technology Architect</a:t>
            </a:r>
            <a:r>
              <a:rPr lang="en-US" dirty="0" smtClean="0"/>
              <a:t> – Andrew provided technical leadership and ensured that our data infrastructure and modeling approach aligned with best industry practices.</a:t>
            </a:r>
          </a:p>
          <a:p>
            <a:r>
              <a:rPr lang="en-US" b="1" dirty="0" smtClean="0"/>
              <a:t>Marcus </a:t>
            </a:r>
            <a:r>
              <a:rPr lang="en-US" b="1" dirty="0" err="1" smtClean="0"/>
              <a:t>Rompton</a:t>
            </a:r>
            <a:r>
              <a:rPr lang="en-US" b="1" dirty="0" smtClean="0"/>
              <a:t>, Senior Principal</a:t>
            </a:r>
            <a:r>
              <a:rPr lang="en-US" dirty="0" smtClean="0"/>
              <a:t> – Marcus guided the overall project strategy, ensuring our analysis and recommendations directly address Social Buzz’s business objectives.</a:t>
            </a:r>
          </a:p>
          <a:p>
            <a:r>
              <a:rPr lang="en-US" b="1" dirty="0" smtClean="0"/>
              <a:t>Vishal Benake, Data Analyst</a:t>
            </a:r>
            <a:r>
              <a:rPr lang="en-US" dirty="0" smtClean="0"/>
              <a:t> – As the data analyst, I was responsible for data cleaning, modeling, and deriving insights to identify trends and key content performance metrics.</a:t>
            </a:r>
          </a:p>
          <a:p>
            <a:r>
              <a:rPr lang="en-US" dirty="0" smtClean="0"/>
              <a:t>Together, we combined our expertise to deliver a data-driven solution that provides valuable insights for Social Buzz’s content strategy and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To ensure a structured and data-driven approach, we followed a five-step process to derive meaningful insights for Social Buzz.</a:t>
            </a:r>
          </a:p>
          <a:p>
            <a:r>
              <a:rPr lang="en-US" b="1" dirty="0" smtClean="0"/>
              <a:t>Requirements Gathering:</a:t>
            </a:r>
            <a:r>
              <a:rPr lang="en-US" dirty="0" smtClean="0"/>
              <a:t> We first identified key business questions and determined the relevant datasets needed for analysis.</a:t>
            </a:r>
          </a:p>
          <a:p>
            <a:r>
              <a:rPr lang="en-US" b="1" dirty="0" smtClean="0"/>
              <a:t>Data Cleaning:</a:t>
            </a:r>
            <a:r>
              <a:rPr lang="en-US" dirty="0" smtClean="0"/>
              <a:t> We removed inconsistencies, handled missing values, and ensured the data was structured correctly for analysis.</a:t>
            </a:r>
          </a:p>
          <a:p>
            <a:r>
              <a:rPr lang="en-US" b="1" dirty="0" smtClean="0"/>
              <a:t>Data Modeling:</a:t>
            </a:r>
            <a:r>
              <a:rPr lang="en-US" dirty="0" smtClean="0"/>
              <a:t> We merged datasets, established relationships between key variables, and calculated popularity scores based on user reactions.</a:t>
            </a:r>
          </a:p>
          <a:p>
            <a:r>
              <a:rPr lang="en-US" b="1" dirty="0" smtClean="0"/>
              <a:t>Analysis &amp; Insights:</a:t>
            </a:r>
            <a:r>
              <a:rPr lang="en-US" dirty="0" smtClean="0"/>
              <a:t> Using the cleaned and structured data, we identified trends, top-performing content categories, and user engagement patterns.</a:t>
            </a:r>
          </a:p>
          <a:p>
            <a:r>
              <a:rPr lang="en-US" b="1" dirty="0" smtClean="0"/>
              <a:t>Visualization &amp; Reporting:</a:t>
            </a:r>
            <a:r>
              <a:rPr lang="en-US" dirty="0" smtClean="0"/>
              <a:t> Finally, we transformed our findings into actionable insights, presented in a clear and concise format to support strategic decision-making.</a:t>
            </a:r>
          </a:p>
          <a:p>
            <a:r>
              <a:rPr lang="en-US" dirty="0" smtClean="0"/>
              <a:t>This structured approach ensures that our recommendations are backed by accurate data and can drive informed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Based on our analysis, we have identified three key insights regarding content performance.</a:t>
            </a:r>
          </a:p>
          <a:p>
            <a:r>
              <a:rPr lang="en-US" dirty="0" smtClean="0"/>
              <a:t>First, there are </a:t>
            </a:r>
            <a:r>
              <a:rPr lang="en-US" b="1" dirty="0" smtClean="0"/>
              <a:t>16 unique content categories</a:t>
            </a:r>
            <a:r>
              <a:rPr lang="en-US" dirty="0" smtClean="0"/>
              <a:t>, highlighting the diversity of topics available on the platform.</a:t>
            </a:r>
          </a:p>
          <a:p>
            <a:r>
              <a:rPr lang="en-US" dirty="0" smtClean="0"/>
              <a:t>Second, the </a:t>
            </a:r>
            <a:r>
              <a:rPr lang="en-US" b="1" dirty="0" smtClean="0"/>
              <a:t>most favorite category is ‘Animal’</a:t>
            </a:r>
            <a:r>
              <a:rPr lang="en-US" dirty="0" smtClean="0"/>
              <a:t>, which received the highest engagement based on reaction scores. This indicates a strong user preference for animal-related content.</a:t>
            </a:r>
          </a:p>
          <a:p>
            <a:r>
              <a:rPr lang="en-US" dirty="0" smtClean="0"/>
              <a:t>Finally, the </a:t>
            </a:r>
            <a:r>
              <a:rPr lang="en-US" b="1" dirty="0" smtClean="0"/>
              <a:t>month with the highest number of posts was May</a:t>
            </a:r>
            <a:r>
              <a:rPr lang="en-US" dirty="0" smtClean="0"/>
              <a:t>, showing a peak in content creation during this period. Understanding seasonal trends can help in planning content strategies more effectively.</a:t>
            </a:r>
          </a:p>
          <a:p>
            <a:r>
              <a:rPr lang="en-US" dirty="0" smtClean="0"/>
              <a:t>These insights will help in refining content strategies to maximize user engagement and platform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our analysis you can see that the top 5 most popular categories of posts were food, culture, soccer, cooking and animals in descending order.</a:t>
            </a:r>
          </a:p>
          <a:p>
            <a:pPr lvl="0"/>
            <a:endParaRPr lang="en-US" dirty="0" smtClean="0"/>
          </a:p>
          <a:p>
            <a:pPr lvl="0"/>
            <a:r>
              <a:rPr lang="en-US" dirty="0" smtClean="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smtClean="0"/>
          </a:p>
          <a:p>
            <a:pPr lvl="0"/>
            <a:r>
              <a:rPr lang="en-US" dirty="0" smtClean="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Additionally, you can see from this chart the % split of popularity between the top 5 categories. There is not much difference between each of them, food only outperforms culture by 0.4% within the top 5.</a:t>
            </a:r>
          </a:p>
          <a:p>
            <a:pPr lvl="0"/>
            <a:endParaRPr lang="en-US" dirty="0" smtClean="0"/>
          </a:p>
          <a:p>
            <a:pPr lvl="0"/>
            <a:r>
              <a:rPr lang="en-US" dirty="0" smtClean="0"/>
              <a:t>However the difference between the 4th most popular, cooking, and the 5th most popular, animals, is much larger at 1.3%</a:t>
            </a:r>
          </a:p>
          <a:p>
            <a:pPr lvl="0"/>
            <a:endParaRPr lang="en-US" dirty="0" smtClean="0"/>
          </a:p>
          <a:p>
            <a:pPr lvl="0"/>
            <a:r>
              <a:rPr lang="en-US" dirty="0" smtClean="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914400" y="2114807"/>
            <a:ext cx="8572500" cy="5693866"/>
          </a:xfrm>
          <a:prstGeom prst="rect">
            <a:avLst/>
          </a:prstGeom>
        </p:spPr>
        <p:txBody>
          <a:bodyPr wrap="square" lIns="0" tIns="0" rIns="0" bIns="0" rtlCol="0" anchor="t">
            <a:spAutoFit/>
          </a:bodyPr>
          <a:lstStyle/>
          <a:p>
            <a:pPr algn="ctr">
              <a:lnSpc>
                <a:spcPts val="11059"/>
              </a:lnSpc>
            </a:pPr>
            <a:r>
              <a:rPr lang="fr-FR" sz="9600" b="1" dirty="0">
                <a:solidFill>
                  <a:schemeClr val="bg1"/>
                </a:solidFill>
              </a:rPr>
              <a:t>Social </a:t>
            </a:r>
            <a:r>
              <a:rPr lang="fr-FR" sz="9600" b="1" dirty="0" err="1">
                <a:solidFill>
                  <a:schemeClr val="bg1"/>
                </a:solidFill>
              </a:rPr>
              <a:t>Buzz</a:t>
            </a:r>
            <a:r>
              <a:rPr lang="fr-FR" sz="9600" b="1" dirty="0">
                <a:solidFill>
                  <a:schemeClr val="bg1"/>
                </a:solidFill>
              </a:rPr>
              <a:t> Content Performance </a:t>
            </a:r>
            <a:r>
              <a:rPr lang="fr-FR" sz="9600" b="1" dirty="0" err="1">
                <a:solidFill>
                  <a:schemeClr val="bg1"/>
                </a:solidFill>
              </a:rPr>
              <a:t>Analysis</a:t>
            </a:r>
            <a:endParaRPr lang="en-US" sz="10533" b="1" spc="-105" dirty="0">
              <a:solidFill>
                <a:schemeClr val="bg1"/>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 xmlns:a16="http://schemas.microsoft.com/office/drawing/2014/main" id="{88A0E0B2-4FD7-42ED-8644-E7ED386857D4}"/>
              </a:ext>
            </a:extLst>
          </p:cNvPr>
          <p:cNvSpPr txBox="1"/>
          <p:nvPr/>
        </p:nvSpPr>
        <p:spPr>
          <a:xfrm>
            <a:off x="10879535" y="1565828"/>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 xmlns:a16="http://schemas.microsoft.com/office/drawing/2014/main" id="{4B9B2EF6-9013-4214-B3B3-6B3127EE4829}"/>
              </a:ext>
            </a:extLst>
          </p:cNvPr>
          <p:cNvSpPr txBox="1"/>
          <p:nvPr/>
        </p:nvSpPr>
        <p:spPr>
          <a:xfrm>
            <a:off x="10879535"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 xmlns:a16="http://schemas.microsoft.com/office/drawing/2014/main" id="{91188726-8B56-4BDF-9AF4-67FBE5291FD1}"/>
              </a:ext>
            </a:extLst>
          </p:cNvPr>
          <p:cNvSpPr txBox="1"/>
          <p:nvPr/>
        </p:nvSpPr>
        <p:spPr>
          <a:xfrm>
            <a:off x="10890650" y="7236571"/>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extLst>
      <p:ext uri="{BB962C8B-B14F-4D97-AF65-F5344CB8AC3E}">
        <p14:creationId xmlns:p14="http://schemas.microsoft.com/office/powerpoint/2010/main" val="94938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TextBox 34"/>
          <p:cNvSpPr txBox="1"/>
          <p:nvPr/>
        </p:nvSpPr>
        <p:spPr>
          <a:xfrm>
            <a:off x="8436952" y="2781300"/>
            <a:ext cx="7717448" cy="5909310"/>
          </a:xfrm>
          <a:prstGeom prst="rect">
            <a:avLst/>
          </a:prstGeom>
          <a:noFill/>
        </p:spPr>
        <p:txBody>
          <a:bodyPr wrap="square" rtlCol="0">
            <a:spAutoFit/>
          </a:bodyPr>
          <a:lstStyle/>
          <a:p>
            <a:r>
              <a:rPr lang="en-IN" sz="2800" b="1" dirty="0"/>
              <a:t>Client:</a:t>
            </a:r>
            <a:r>
              <a:rPr lang="en-IN" sz="2800" dirty="0"/>
              <a:t> Social Buzz – A rapidly growing social media </a:t>
            </a:r>
            <a:endParaRPr lang="en-IN" sz="2800" dirty="0" smtClean="0"/>
          </a:p>
          <a:p>
            <a:pPr>
              <a:spcAft>
                <a:spcPts val="600"/>
              </a:spcAft>
            </a:pPr>
            <a:r>
              <a:rPr lang="en-IN" sz="2800" dirty="0"/>
              <a:t> </a:t>
            </a:r>
            <a:r>
              <a:rPr lang="en-IN" sz="2800" dirty="0" smtClean="0"/>
              <a:t>            platform.</a:t>
            </a:r>
          </a:p>
          <a:p>
            <a:pPr>
              <a:spcAft>
                <a:spcPts val="600"/>
              </a:spcAft>
            </a:pPr>
            <a:r>
              <a:rPr lang="en-IN" sz="2800" b="1" dirty="0" smtClean="0"/>
              <a:t>Industry</a:t>
            </a:r>
            <a:r>
              <a:rPr lang="en-IN" sz="2800" b="1" dirty="0"/>
              <a:t>:</a:t>
            </a:r>
            <a:r>
              <a:rPr lang="en-IN" sz="2800" dirty="0"/>
              <a:t> Social Media &amp; Content Creation</a:t>
            </a:r>
            <a:r>
              <a:rPr lang="en-IN" sz="2800" dirty="0" smtClean="0"/>
              <a:t>.</a:t>
            </a:r>
          </a:p>
          <a:p>
            <a:r>
              <a:rPr lang="en-IN" sz="2800" b="1" dirty="0" smtClean="0"/>
              <a:t>Business </a:t>
            </a:r>
            <a:r>
              <a:rPr lang="en-IN" sz="2800" b="1" dirty="0"/>
              <a:t>Challenge:</a:t>
            </a:r>
            <a:r>
              <a:rPr lang="en-IN" sz="2800" dirty="0"/>
              <a:t> Managing large-scale data </a:t>
            </a:r>
            <a:endParaRPr lang="en-IN" sz="2800" dirty="0" smtClean="0"/>
          </a:p>
          <a:p>
            <a:r>
              <a:rPr lang="en-IN" sz="2800" dirty="0"/>
              <a:t> </a:t>
            </a:r>
            <a:r>
              <a:rPr lang="en-IN" sz="2800" dirty="0" smtClean="0"/>
              <a:t>            operations </a:t>
            </a:r>
            <a:r>
              <a:rPr lang="en-IN" sz="2800" dirty="0"/>
              <a:t>and preparing for an IPO</a:t>
            </a:r>
            <a:r>
              <a:rPr lang="en-IN" sz="2800" dirty="0" smtClean="0"/>
              <a:t>.</a:t>
            </a:r>
          </a:p>
          <a:p>
            <a:endParaRPr lang="en-IN" sz="2800" b="1" dirty="0"/>
          </a:p>
          <a:p>
            <a:r>
              <a:rPr lang="en-IN" sz="2800" b="1" dirty="0" smtClean="0"/>
              <a:t>Project </a:t>
            </a:r>
            <a:r>
              <a:rPr lang="en-IN" sz="2800" b="1" dirty="0"/>
              <a:t>Objective</a:t>
            </a:r>
            <a:r>
              <a:rPr lang="en-IN" sz="2800" b="1" dirty="0" smtClean="0"/>
              <a:t>:</a:t>
            </a:r>
          </a:p>
          <a:p>
            <a:pPr marL="285750" indent="-285750">
              <a:buFont typeface="Arial" pitchFamily="34" charset="0"/>
              <a:buChar char="•"/>
            </a:pPr>
            <a:r>
              <a:rPr lang="en-IN" sz="2800" dirty="0" smtClean="0"/>
              <a:t>Assess </a:t>
            </a:r>
            <a:r>
              <a:rPr lang="en-IN" sz="2800" dirty="0"/>
              <a:t>Social Buzz’s big data practices.</a:t>
            </a:r>
          </a:p>
          <a:p>
            <a:pPr marL="285750" indent="-285750">
              <a:buFont typeface="Arial" pitchFamily="34" charset="0"/>
              <a:buChar char="•"/>
            </a:pPr>
            <a:r>
              <a:rPr lang="en-IN" sz="2800" dirty="0"/>
              <a:t>Provide strategic recommendations for IPO readiness.</a:t>
            </a:r>
          </a:p>
          <a:p>
            <a:pPr marL="285750" indent="-285750">
              <a:buFont typeface="Arial" pitchFamily="34" charset="0"/>
              <a:buChar char="•"/>
            </a:pPr>
            <a:r>
              <a:rPr lang="en-IN" sz="2800" dirty="0"/>
              <a:t>Identify the top 5 content categories with the highest engagement.</a:t>
            </a:r>
          </a:p>
          <a:p>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590800" y="5143500"/>
            <a:ext cx="7036254" cy="3554819"/>
          </a:xfrm>
          <a:prstGeom prst="rect">
            <a:avLst/>
          </a:prstGeom>
          <a:noFill/>
        </p:spPr>
        <p:txBody>
          <a:bodyPr wrap="square" rtlCol="0">
            <a:spAutoFit/>
          </a:bodyPr>
          <a:lstStyle/>
          <a:p>
            <a:pPr marL="285750" indent="-285750">
              <a:spcAft>
                <a:spcPts val="600"/>
              </a:spcAft>
              <a:buFont typeface="Arial" pitchFamily="34" charset="0"/>
              <a:buChar char="•"/>
            </a:pPr>
            <a:r>
              <a:rPr lang="en-US" sz="3000" dirty="0" smtClean="0">
                <a:solidFill>
                  <a:schemeClr val="bg1"/>
                </a:solidFill>
              </a:rPr>
              <a:t>Rapid data growth with over 500M active users.</a:t>
            </a:r>
          </a:p>
          <a:p>
            <a:pPr marL="285750" indent="-285750">
              <a:spcAft>
                <a:spcPts val="600"/>
              </a:spcAft>
              <a:buFont typeface="Arial" pitchFamily="34" charset="0"/>
              <a:buChar char="•"/>
            </a:pPr>
            <a:r>
              <a:rPr lang="en-US" sz="3000" dirty="0" smtClean="0">
                <a:solidFill>
                  <a:schemeClr val="bg1"/>
                </a:solidFill>
              </a:rPr>
              <a:t>Challenges in managing and analyzing unstructured data.</a:t>
            </a:r>
          </a:p>
          <a:p>
            <a:pPr marL="285750" indent="-285750">
              <a:spcAft>
                <a:spcPts val="600"/>
              </a:spcAft>
              <a:buFont typeface="Arial" pitchFamily="34" charset="0"/>
              <a:buChar char="•"/>
            </a:pPr>
            <a:r>
              <a:rPr lang="en-US" sz="3000" dirty="0" smtClean="0">
                <a:solidFill>
                  <a:schemeClr val="bg1"/>
                </a:solidFill>
              </a:rPr>
              <a:t>Need for scalable big data practices.</a:t>
            </a:r>
          </a:p>
          <a:p>
            <a:pPr marL="285750" indent="-285750">
              <a:buFont typeface="Arial" pitchFamily="34" charset="0"/>
              <a:buChar char="•"/>
            </a:pPr>
            <a:r>
              <a:rPr lang="en-US" sz="3000" dirty="0" smtClean="0">
                <a:solidFill>
                  <a:schemeClr val="bg1"/>
                </a:solidFill>
              </a:rPr>
              <a:t>Preparing for a successful IPO with optimized data insights.</a:t>
            </a:r>
            <a:endParaRPr lang="en-IN" sz="3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1515" y="6953289"/>
            <a:ext cx="2187334" cy="2123082"/>
            <a:chOff x="-23043" y="66269"/>
            <a:chExt cx="6542158" cy="6349987"/>
          </a:xfrm>
        </p:grpSpPr>
        <p:sp>
          <p:nvSpPr>
            <p:cNvPr id="29" name="Freeform 29"/>
            <p:cNvSpPr/>
            <p:nvPr/>
          </p:nvSpPr>
          <p:spPr>
            <a:xfrm>
              <a:off x="-23043" y="119185"/>
              <a:ext cx="6542158"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4097000" y="1816656"/>
            <a:ext cx="4191000" cy="861774"/>
          </a:xfrm>
          <a:prstGeom prst="rect">
            <a:avLst/>
          </a:prstGeom>
          <a:noFill/>
        </p:spPr>
        <p:txBody>
          <a:bodyPr wrap="square" rtlCol="0">
            <a:spAutoFit/>
          </a:bodyPr>
          <a:lstStyle/>
          <a:p>
            <a:r>
              <a:rPr lang="en-US" sz="2500" b="1" dirty="0"/>
              <a:t>ANDREW FLEMING</a:t>
            </a:r>
            <a:endParaRPr lang="en-IN" sz="2500" dirty="0"/>
          </a:p>
          <a:p>
            <a:r>
              <a:rPr lang="en-US" sz="2500" b="1" dirty="0"/>
              <a:t>Chief Technology </a:t>
            </a:r>
            <a:r>
              <a:rPr lang="en-US" sz="2500" b="1" dirty="0" smtClean="0"/>
              <a:t>Architect</a:t>
            </a:r>
            <a:endParaRPr lang="en-IN" sz="2500" dirty="0"/>
          </a:p>
        </p:txBody>
      </p:sp>
      <p:sp>
        <p:nvSpPr>
          <p:cNvPr id="33" name="TextBox 32"/>
          <p:cNvSpPr txBox="1"/>
          <p:nvPr/>
        </p:nvSpPr>
        <p:spPr>
          <a:xfrm>
            <a:off x="14249400" y="4747571"/>
            <a:ext cx="4191000" cy="954107"/>
          </a:xfrm>
          <a:prstGeom prst="rect">
            <a:avLst/>
          </a:prstGeom>
          <a:noFill/>
        </p:spPr>
        <p:txBody>
          <a:bodyPr wrap="square" rtlCol="0">
            <a:spAutoFit/>
          </a:bodyPr>
          <a:lstStyle/>
          <a:p>
            <a:r>
              <a:rPr lang="en-US" sz="2800" b="1" dirty="0"/>
              <a:t>MARCUS ROMPTON</a:t>
            </a:r>
            <a:endParaRPr lang="en-IN" sz="2800" dirty="0"/>
          </a:p>
          <a:p>
            <a:r>
              <a:rPr lang="en-US" sz="2800" b="1" dirty="0"/>
              <a:t>Senior Principal</a:t>
            </a:r>
            <a:endParaRPr lang="en-IN" sz="2800" dirty="0">
              <a:effectLst/>
            </a:endParaRPr>
          </a:p>
        </p:txBody>
      </p:sp>
      <p:sp>
        <p:nvSpPr>
          <p:cNvPr id="34" name="TextBox 33"/>
          <p:cNvSpPr txBox="1"/>
          <p:nvPr/>
        </p:nvSpPr>
        <p:spPr>
          <a:xfrm>
            <a:off x="14231389" y="7599698"/>
            <a:ext cx="4191000" cy="954107"/>
          </a:xfrm>
          <a:prstGeom prst="rect">
            <a:avLst/>
          </a:prstGeom>
          <a:noFill/>
        </p:spPr>
        <p:txBody>
          <a:bodyPr wrap="square" rtlCol="0">
            <a:spAutoFit/>
          </a:bodyPr>
          <a:lstStyle/>
          <a:p>
            <a:r>
              <a:rPr lang="en-US" sz="2800" b="1" dirty="0" smtClean="0"/>
              <a:t>VISHAL BENAKE</a:t>
            </a:r>
            <a:endParaRPr lang="en-IN" sz="2800" dirty="0"/>
          </a:p>
          <a:p>
            <a:r>
              <a:rPr lang="en-US" sz="2800" b="1" dirty="0"/>
              <a:t>Data Analyst</a:t>
            </a:r>
            <a:endParaRPr lang="en-IN" sz="2800" dirty="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168440" y="1284816"/>
            <a:ext cx="4975560" cy="630942"/>
          </a:xfrm>
          <a:prstGeom prst="rect">
            <a:avLst/>
          </a:prstGeom>
          <a:noFill/>
        </p:spPr>
        <p:txBody>
          <a:bodyPr wrap="square" rtlCol="0">
            <a:spAutoFit/>
          </a:bodyPr>
          <a:lstStyle/>
          <a:p>
            <a:r>
              <a:rPr lang="en-IN" sz="3500" dirty="0">
                <a:solidFill>
                  <a:schemeClr val="bg1"/>
                </a:solidFill>
              </a:rPr>
              <a:t>Data Collection</a:t>
            </a:r>
          </a:p>
        </p:txBody>
      </p:sp>
      <p:sp>
        <p:nvSpPr>
          <p:cNvPr id="40" name="TextBox 39"/>
          <p:cNvSpPr txBox="1"/>
          <p:nvPr/>
        </p:nvSpPr>
        <p:spPr>
          <a:xfrm>
            <a:off x="5835907" y="3035878"/>
            <a:ext cx="4975560" cy="646331"/>
          </a:xfrm>
          <a:prstGeom prst="rect">
            <a:avLst/>
          </a:prstGeom>
          <a:noFill/>
        </p:spPr>
        <p:txBody>
          <a:bodyPr wrap="square" rtlCol="0">
            <a:spAutoFit/>
          </a:bodyPr>
          <a:lstStyle/>
          <a:p>
            <a:r>
              <a:rPr lang="en-IN" sz="3600" dirty="0">
                <a:solidFill>
                  <a:schemeClr val="bg1"/>
                </a:solidFill>
              </a:rPr>
              <a:t>Data Cleaning</a:t>
            </a:r>
            <a:endParaRPr lang="en-IN" sz="3500" dirty="0">
              <a:solidFill>
                <a:schemeClr val="bg1"/>
              </a:solidFill>
            </a:endParaRPr>
          </a:p>
        </p:txBody>
      </p:sp>
      <p:sp>
        <p:nvSpPr>
          <p:cNvPr id="41" name="TextBox 40"/>
          <p:cNvSpPr txBox="1"/>
          <p:nvPr/>
        </p:nvSpPr>
        <p:spPr>
          <a:xfrm>
            <a:off x="7676073" y="4605252"/>
            <a:ext cx="4975560" cy="646331"/>
          </a:xfrm>
          <a:prstGeom prst="rect">
            <a:avLst/>
          </a:prstGeom>
          <a:noFill/>
        </p:spPr>
        <p:txBody>
          <a:bodyPr wrap="square" rtlCol="0">
            <a:spAutoFit/>
          </a:bodyPr>
          <a:lstStyle/>
          <a:p>
            <a:r>
              <a:rPr lang="en-IN" sz="3600" dirty="0">
                <a:solidFill>
                  <a:schemeClr val="bg1"/>
                </a:solidFill>
              </a:rPr>
              <a:t>Data Merging</a:t>
            </a:r>
            <a:endParaRPr lang="en-IN" sz="3500" dirty="0">
              <a:solidFill>
                <a:schemeClr val="bg1"/>
              </a:solidFill>
            </a:endParaRPr>
          </a:p>
        </p:txBody>
      </p:sp>
      <p:sp>
        <p:nvSpPr>
          <p:cNvPr id="42" name="TextBox 41"/>
          <p:cNvSpPr txBox="1"/>
          <p:nvPr/>
        </p:nvSpPr>
        <p:spPr>
          <a:xfrm>
            <a:off x="9753600" y="6204766"/>
            <a:ext cx="4975560" cy="646331"/>
          </a:xfrm>
          <a:prstGeom prst="rect">
            <a:avLst/>
          </a:prstGeom>
          <a:noFill/>
        </p:spPr>
        <p:txBody>
          <a:bodyPr wrap="square" rtlCol="0">
            <a:spAutoFit/>
          </a:bodyPr>
          <a:lstStyle/>
          <a:p>
            <a:r>
              <a:rPr lang="en-IN" sz="3600" dirty="0">
                <a:solidFill>
                  <a:schemeClr val="bg1"/>
                </a:solidFill>
              </a:rPr>
              <a:t>Analysis</a:t>
            </a:r>
            <a:endParaRPr lang="en-IN" sz="3500" dirty="0">
              <a:solidFill>
                <a:schemeClr val="bg1"/>
              </a:solidFill>
            </a:endParaRPr>
          </a:p>
        </p:txBody>
      </p:sp>
      <p:sp>
        <p:nvSpPr>
          <p:cNvPr id="43" name="TextBox 42"/>
          <p:cNvSpPr txBox="1"/>
          <p:nvPr/>
        </p:nvSpPr>
        <p:spPr>
          <a:xfrm>
            <a:off x="11501310" y="7983472"/>
            <a:ext cx="4975560" cy="646331"/>
          </a:xfrm>
          <a:prstGeom prst="rect">
            <a:avLst/>
          </a:prstGeom>
          <a:noFill/>
        </p:spPr>
        <p:txBody>
          <a:bodyPr wrap="square" rtlCol="0">
            <a:spAutoFit/>
          </a:bodyPr>
          <a:lstStyle/>
          <a:p>
            <a:r>
              <a:rPr lang="en-IN" sz="3600" dirty="0">
                <a:solidFill>
                  <a:schemeClr val="bg1"/>
                </a:solidFill>
              </a:rPr>
              <a:t>Visualization &amp; Insights</a:t>
            </a:r>
            <a:endParaRPr lang="en-IN" sz="35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5" name="TextBox 14">
            <a:extLst>
              <a:ext uri="{FF2B5EF4-FFF2-40B4-BE49-F238E27FC236}">
                <a16:creationId xmlns=""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6" name="TextBox 15">
            <a:extLst>
              <a:ext uri="{FF2B5EF4-FFF2-40B4-BE49-F238E27FC236}">
                <a16:creationId xmlns=""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147607094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barn(outVertical)">
                                      <p:cBhvr>
                                        <p:cTn id="7" dur="500"/>
                                        <p:tgtEl>
                                          <p:spTgt spid="2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7">
                                            <p:graphicEl>
                                              <a:chart seriesIdx="-4" categoryIdx="0" bldStep="category"/>
                                            </p:graphicEl>
                                          </p:spTgt>
                                        </p:tgtEl>
                                        <p:attrNameLst>
                                          <p:attrName>style.visibility</p:attrName>
                                        </p:attrNameLst>
                                      </p:cBhvr>
                                      <p:to>
                                        <p:strVal val="visible"/>
                                      </p:to>
                                    </p:set>
                                    <p:animEffect transition="in" filter="barn(outVertical)">
                                      <p:cBhvr>
                                        <p:cTn id="12" dur="500"/>
                                        <p:tgtEl>
                                          <p:spTgt spid="27">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7">
                                            <p:graphicEl>
                                              <a:chart seriesIdx="-4" categoryIdx="1" bldStep="category"/>
                                            </p:graphicEl>
                                          </p:spTgt>
                                        </p:tgtEl>
                                        <p:attrNameLst>
                                          <p:attrName>style.visibility</p:attrName>
                                        </p:attrNameLst>
                                      </p:cBhvr>
                                      <p:to>
                                        <p:strVal val="visible"/>
                                      </p:to>
                                    </p:set>
                                    <p:animEffect transition="in" filter="barn(outVertical)">
                                      <p:cBhvr>
                                        <p:cTn id="17" dur="500"/>
                                        <p:tgtEl>
                                          <p:spTgt spid="27">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graphicEl>
                                              <a:chart seriesIdx="-4" categoryIdx="2" bldStep="category"/>
                                            </p:graphicEl>
                                          </p:spTgt>
                                        </p:tgtEl>
                                        <p:attrNameLst>
                                          <p:attrName>style.visibility</p:attrName>
                                        </p:attrNameLst>
                                      </p:cBhvr>
                                      <p:to>
                                        <p:strVal val="visible"/>
                                      </p:to>
                                    </p:set>
                                    <p:animEffect transition="in" filter="barn(outVertical)">
                                      <p:cBhvr>
                                        <p:cTn id="22" dur="500"/>
                                        <p:tgtEl>
                                          <p:spTgt spid="27">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7">
                                            <p:graphicEl>
                                              <a:chart seriesIdx="-4" categoryIdx="3" bldStep="category"/>
                                            </p:graphicEl>
                                          </p:spTgt>
                                        </p:tgtEl>
                                        <p:attrNameLst>
                                          <p:attrName>style.visibility</p:attrName>
                                        </p:attrNameLst>
                                      </p:cBhvr>
                                      <p:to>
                                        <p:strVal val="visible"/>
                                      </p:to>
                                    </p:set>
                                    <p:animEffect transition="in" filter="barn(outVertical)">
                                      <p:cBhvr>
                                        <p:cTn id="27" dur="500"/>
                                        <p:tgtEl>
                                          <p:spTgt spid="27">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7">
                                            <p:graphicEl>
                                              <a:chart seriesIdx="-4" categoryIdx="4" bldStep="category"/>
                                            </p:graphicEl>
                                          </p:spTgt>
                                        </p:tgtEl>
                                        <p:attrNameLst>
                                          <p:attrName>style.visibility</p:attrName>
                                        </p:attrNameLst>
                                      </p:cBhvr>
                                      <p:to>
                                        <p:strVal val="visible"/>
                                      </p:to>
                                    </p:set>
                                    <p:animEffect transition="in" filter="barn(outVertical)">
                                      <p:cBhvr>
                                        <p:cTn id="32" dur="500"/>
                                        <p:tgtEl>
                                          <p:spTgt spid="27">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3623052429"/>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barn(inVertical)">
                                      <p:cBhvr>
                                        <p:cTn id="7" dur="500"/>
                                        <p:tgtEl>
                                          <p:spTgt spid="2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graphicEl>
                                              <a:chart seriesIdx="-4" categoryIdx="0" bldStep="category"/>
                                            </p:graphicEl>
                                          </p:spTgt>
                                        </p:tgtEl>
                                        <p:attrNameLst>
                                          <p:attrName>style.visibility</p:attrName>
                                        </p:attrNameLst>
                                      </p:cBhvr>
                                      <p:to>
                                        <p:strVal val="visible"/>
                                      </p:to>
                                    </p:set>
                                    <p:animEffect transition="in" filter="barn(inVertical)">
                                      <p:cBhvr>
                                        <p:cTn id="12" dur="500"/>
                                        <p:tgtEl>
                                          <p:spTgt spid="27">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7">
                                            <p:graphicEl>
                                              <a:chart seriesIdx="-4" categoryIdx="1" bldStep="category"/>
                                            </p:graphicEl>
                                          </p:spTgt>
                                        </p:tgtEl>
                                        <p:attrNameLst>
                                          <p:attrName>style.visibility</p:attrName>
                                        </p:attrNameLst>
                                      </p:cBhvr>
                                      <p:to>
                                        <p:strVal val="visible"/>
                                      </p:to>
                                    </p:set>
                                    <p:animEffect transition="in" filter="barn(inVertical)">
                                      <p:cBhvr>
                                        <p:cTn id="17" dur="500"/>
                                        <p:tgtEl>
                                          <p:spTgt spid="27">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graphicEl>
                                              <a:chart seriesIdx="-4" categoryIdx="2" bldStep="category"/>
                                            </p:graphicEl>
                                          </p:spTgt>
                                        </p:tgtEl>
                                        <p:attrNameLst>
                                          <p:attrName>style.visibility</p:attrName>
                                        </p:attrNameLst>
                                      </p:cBhvr>
                                      <p:to>
                                        <p:strVal val="visible"/>
                                      </p:to>
                                    </p:set>
                                    <p:animEffect transition="in" filter="barn(inVertical)">
                                      <p:cBhvr>
                                        <p:cTn id="22" dur="500"/>
                                        <p:tgtEl>
                                          <p:spTgt spid="27">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7">
                                            <p:graphicEl>
                                              <a:chart seriesIdx="-4" categoryIdx="3" bldStep="category"/>
                                            </p:graphicEl>
                                          </p:spTgt>
                                        </p:tgtEl>
                                        <p:attrNameLst>
                                          <p:attrName>style.visibility</p:attrName>
                                        </p:attrNameLst>
                                      </p:cBhvr>
                                      <p:to>
                                        <p:strVal val="visible"/>
                                      </p:to>
                                    </p:set>
                                    <p:animEffect transition="in" filter="barn(inVertical)">
                                      <p:cBhvr>
                                        <p:cTn id="27" dur="500"/>
                                        <p:tgtEl>
                                          <p:spTgt spid="27">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Chart bld="category"/>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1531</Words>
  <Application>Microsoft Office PowerPoint</Application>
  <PresentationFormat>Custom</PresentationFormat>
  <Paragraphs>134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computer</cp:lastModifiedBy>
  <cp:revision>16</cp:revision>
  <dcterms:created xsi:type="dcterms:W3CDTF">2006-08-16T00:00:00Z</dcterms:created>
  <dcterms:modified xsi:type="dcterms:W3CDTF">2025-02-07T11:28:28Z</dcterms:modified>
  <dc:identifier>DAEhDyfaYKE</dc:identifier>
</cp:coreProperties>
</file>